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2" r:id="rId3"/>
    <p:sldId id="281" r:id="rId4"/>
    <p:sldId id="257" r:id="rId5"/>
    <p:sldId id="288" r:id="rId6"/>
    <p:sldId id="292" r:id="rId7"/>
    <p:sldId id="293" r:id="rId8"/>
    <p:sldId id="261" r:id="rId9"/>
    <p:sldId id="287" r:id="rId10"/>
    <p:sldId id="289" r:id="rId11"/>
    <p:sldId id="285" r:id="rId12"/>
    <p:sldId id="283" r:id="rId13"/>
    <p:sldId id="284" r:id="rId14"/>
    <p:sldId id="290" r:id="rId15"/>
    <p:sldId id="291" r:id="rId16"/>
    <p:sldId id="294" r:id="rId17"/>
    <p:sldId id="259" r:id="rId18"/>
    <p:sldId id="295" r:id="rId19"/>
    <p:sldId id="286" r:id="rId20"/>
    <p:sldId id="297" r:id="rId21"/>
    <p:sldId id="274" r:id="rId22"/>
    <p:sldId id="296" r:id="rId23"/>
    <p:sldId id="276" r:id="rId24"/>
    <p:sldId id="277" r:id="rId25"/>
  </p:sldIdLst>
  <p:sldSz cx="12192000" cy="6858000"/>
  <p:notesSz cx="7010400" cy="9296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15" autoAdjust="0"/>
    <p:restoredTop sz="89115" autoAdjust="0"/>
  </p:normalViewPr>
  <p:slideViewPr>
    <p:cSldViewPr snapToGrid="0">
      <p:cViewPr varScale="1">
        <p:scale>
          <a:sx n="65" d="100"/>
          <a:sy n="65" d="100"/>
        </p:scale>
        <p:origin x="-8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_al__ma_Sayfas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r-TR" dirty="0"/>
              <a:t>Değer: </a:t>
            </a:r>
            <a:r>
              <a:rPr lang="tr-TR" dirty="0" smtClean="0"/>
              <a:t>milyon </a:t>
            </a:r>
            <a:r>
              <a:rPr lang="tr-TR" dirty="0"/>
              <a:t>$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4.0740899235421735E-2"/>
          <c:y val="0.12852253720579737"/>
          <c:w val="0.95080499448438593"/>
          <c:h val="0.78769265913151365"/>
        </c:manualLayout>
      </c:layout>
      <c:barChart>
        <c:barDir val="col"/>
        <c:grouping val="clustered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618</a:t>
                    </a:r>
                    <a:endParaRPr lang="en-US" dirty="0"/>
                  </a:p>
                </c:rich>
              </c:tx>
              <c:dLblPos val="inEnd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718</a:t>
                    </a:r>
                    <a:endParaRPr lang="en-US" dirty="0"/>
                  </a:p>
                </c:rich>
              </c:tx>
              <c:dLblPos val="inEnd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845</a:t>
                    </a:r>
                    <a:endParaRPr lang="en-US"/>
                  </a:p>
                </c:rich>
              </c:tx>
              <c:dLblPos val="inEnd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818</a:t>
                    </a:r>
                    <a:endParaRPr lang="en-US"/>
                  </a:p>
                </c:rich>
              </c:tx>
              <c:dLblPos val="inEnd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782</a:t>
                    </a:r>
                    <a:endParaRPr lang="en-US"/>
                  </a:p>
                </c:rich>
              </c:tx>
              <c:dLblPos val="inEnd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722</a:t>
                    </a:r>
                    <a:endParaRPr lang="en-US"/>
                  </a:p>
                </c:rich>
              </c:tx>
              <c:dLblPos val="inEnd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Sayfa1!$A$2:$A$8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Sayfa1!$B$2:$B$8</c:f>
              <c:numCache>
                <c:formatCode>General</c:formatCode>
                <c:ptCount val="7"/>
                <c:pt idx="0">
                  <c:v>618</c:v>
                </c:pt>
                <c:pt idx="1">
                  <c:v>718</c:v>
                </c:pt>
                <c:pt idx="2">
                  <c:v>845</c:v>
                </c:pt>
                <c:pt idx="3">
                  <c:v>818</c:v>
                </c:pt>
                <c:pt idx="4">
                  <c:v>782</c:v>
                </c:pt>
                <c:pt idx="5">
                  <c:v>722</c:v>
                </c:pt>
                <c:pt idx="6">
                  <c:v>734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Seri 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Sayfa1!$A$2:$A$8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Sayfa1!$C$2:$C$8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Seri 3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Sayfa1!$A$2:$A$8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Sayfa1!$D$2:$D$8</c:f>
              <c:numCache>
                <c:formatCode>General</c:formatCode>
                <c:ptCount val="7"/>
              </c:numCache>
            </c:numRef>
          </c:val>
        </c:ser>
        <c:dLbls>
          <c:showVal val="1"/>
        </c:dLbls>
        <c:gapWidth val="100"/>
        <c:overlap val="-24"/>
        <c:axId val="93415680"/>
        <c:axId val="93327360"/>
      </c:barChart>
      <c:catAx>
        <c:axId val="934156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93327360"/>
        <c:crosses val="autoZero"/>
        <c:auto val="1"/>
        <c:lblAlgn val="ctr"/>
        <c:lblOffset val="100"/>
      </c:catAx>
      <c:valAx>
        <c:axId val="933273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93415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89560F-9B50-4AF0-852E-C3B14F30321B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9832FE-D947-4F15-8745-51CDF3CDFF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813546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6E12C5-E963-4A85-9730-3EE103D4ADAD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2668CA8-E6F1-4195-AF54-A15E5121CEF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570208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2690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80075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8373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0647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5261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07079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03219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5600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27150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09621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3570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748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1625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ibnor.gov.lb/" TargetMode="External"/><Relationship Id="rId3" Type="http://schemas.openxmlformats.org/officeDocument/2006/relationships/hyperlink" Target="http://www.pcm.gov.lb/" TargetMode="External"/><Relationship Id="rId7" Type="http://schemas.openxmlformats.org/officeDocument/2006/relationships/hyperlink" Target="http://www.customs.gov.lb/" TargetMode="External"/><Relationship Id="rId12" Type="http://schemas.openxmlformats.org/officeDocument/2006/relationships/hyperlink" Target="https://www.ccib.org.lb/en/" TargetMode="External"/><Relationship Id="rId2" Type="http://schemas.openxmlformats.org/officeDocument/2006/relationships/hyperlink" Target="http://www.trademap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conomy.gov.lb/" TargetMode="External"/><Relationship Id="rId11" Type="http://schemas.openxmlformats.org/officeDocument/2006/relationships/hyperlink" Target="http://www.energyandwater.gov.lb/" TargetMode="External"/><Relationship Id="rId5" Type="http://schemas.openxmlformats.org/officeDocument/2006/relationships/hyperlink" Target="http://investinlebanon.gov.lb/" TargetMode="External"/><Relationship Id="rId10" Type="http://schemas.openxmlformats.org/officeDocument/2006/relationships/hyperlink" Target="http://www.agriculture.gov.lb/" TargetMode="External"/><Relationship Id="rId4" Type="http://schemas.openxmlformats.org/officeDocument/2006/relationships/hyperlink" Target="http://www.industry.gov.lb/" TargetMode="External"/><Relationship Id="rId9" Type="http://schemas.openxmlformats.org/officeDocument/2006/relationships/hyperlink" Target="http://www.labor.gov.lb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beyrut.be.mfa.gov.tr/" TargetMode="External"/><Relationship Id="rId2" Type="http://schemas.openxmlformats.org/officeDocument/2006/relationships/hyperlink" Target="mailto:ambassade.beyrouth@mfa.gov.t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usavirlikler.gov.tr/" TargetMode="External"/><Relationship Id="rId4" Type="http://schemas.openxmlformats.org/officeDocument/2006/relationships/hyperlink" Target="mailto:beyrut@ekonomi.gov.tr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05684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LÜBNAN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269673"/>
            <a:ext cx="9144000" cy="1988127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İKTİSADİ GÖRÜNÜM </a:t>
            </a:r>
          </a:p>
          <a:p>
            <a:r>
              <a:rPr lang="tr-TR" sz="3200" b="1" dirty="0" smtClean="0"/>
              <a:t>&amp; </a:t>
            </a:r>
          </a:p>
          <a:p>
            <a:r>
              <a:rPr lang="tr-TR" sz="3200" b="1" dirty="0" smtClean="0"/>
              <a:t>TÜRKİYE İLE TİCARİ İLİŞKİLERİN DURUMU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xmlns="" val="53963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LÜBNAN DIŞ TİCARETİ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6152704"/>
              </p:ext>
            </p:extLst>
          </p:nvPr>
        </p:nvGraphicFramePr>
        <p:xfrm>
          <a:off x="949569" y="1960626"/>
          <a:ext cx="9659817" cy="3045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616"/>
                <a:gridCol w="1781907"/>
                <a:gridCol w="1899139"/>
                <a:gridCol w="1746738"/>
                <a:gridCol w="1887417"/>
              </a:tblGrid>
              <a:tr h="9470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2013</a:t>
                      </a:r>
                      <a:endParaRPr lang="tr-TR" sz="2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(milyar$)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2014</a:t>
                      </a:r>
                      <a:endParaRPr lang="tr-TR" sz="2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(milyar $)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2015</a:t>
                      </a:r>
                      <a:endParaRPr lang="tr-TR" sz="24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(milyar $)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(milyar $)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İTHALAT 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21,2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21,0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16,8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effectLst/>
                        </a:rPr>
                        <a:t>14,5</a:t>
                      </a:r>
                      <a:r>
                        <a:rPr lang="tr-TR" sz="2400" kern="12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İHRACAT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3,5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3,2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2,5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effectLst/>
                        </a:rPr>
                        <a:t>1,2</a:t>
                      </a:r>
                      <a:r>
                        <a:rPr lang="tr-TR" sz="2400" kern="12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21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AÇIK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-17,7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-17,8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-14,3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 smtClean="0">
                          <a:effectLst/>
                        </a:rPr>
                        <a:t>-13,3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9159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LÜBNAN’IN GENEL İTHALATI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94610668"/>
              </p:ext>
            </p:extLst>
          </p:nvPr>
        </p:nvGraphicFramePr>
        <p:xfrm>
          <a:off x="286439" y="1078522"/>
          <a:ext cx="11567711" cy="553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638"/>
                <a:gridCol w="6154615"/>
                <a:gridCol w="1441939"/>
                <a:gridCol w="1395752"/>
                <a:gridCol w="1806767"/>
              </a:tblGrid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gtip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Ürün Adı    (1.000 $)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2013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2014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2015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Mineral yakıtlar,</a:t>
                      </a:r>
                      <a:r>
                        <a:rPr lang="tr-TR" sz="2400" baseline="0" dirty="0" smtClean="0"/>
                        <a:t> mineral yağlar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5,001,210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4,746,231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2,875,271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87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Motorlu kara taşıtları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1,565,339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1,473,181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1,653,657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84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Makinalar, mekanik cihazlar ve aletler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1,329,744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1,265,777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1,247,842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30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Eczacılık ürünleri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1,091,600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1,140,674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859,987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85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Elektrikli makine ve cihazlar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1,261,412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921,611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761,897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39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Plastikler ve mamulleri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683,958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694,875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609,881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Kıymetli taşlar ve metaller, tabii/kültürel inciler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1,134,710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973,378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600,303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Demir ve çelik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861,678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813,506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482,394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94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Mobilyalar, prefabrik yapılar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235,939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238,152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331,060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62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Giyim eşyası (örülmemiş)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282,073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effectLst/>
                        </a:rPr>
                        <a:t>304,507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324,516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solidFill>
                            <a:schemeClr val="tx1"/>
                          </a:solidFill>
                        </a:rPr>
                        <a:t>GENEL TOPLAM</a:t>
                      </a:r>
                      <a:endParaRPr lang="tr-T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>
                          <a:solidFill>
                            <a:schemeClr val="tx1"/>
                          </a:solidFill>
                          <a:effectLst/>
                        </a:rPr>
                        <a:t>21,234,206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>
                          <a:solidFill>
                            <a:schemeClr val="tx1"/>
                          </a:solidFill>
                          <a:effectLst/>
                        </a:rPr>
                        <a:t>20,487,428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>
                          <a:solidFill>
                            <a:schemeClr val="tx1"/>
                          </a:solidFill>
                          <a:effectLst/>
                        </a:rPr>
                        <a:t>16,904,096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366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LÜBNAN’IN GENEL İTHALATI (ürünler)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29119274"/>
              </p:ext>
            </p:extLst>
          </p:nvPr>
        </p:nvGraphicFramePr>
        <p:xfrm>
          <a:off x="286439" y="1078522"/>
          <a:ext cx="11436638" cy="553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565"/>
                <a:gridCol w="6431112"/>
                <a:gridCol w="1776295"/>
                <a:gridCol w="2139666"/>
              </a:tblGrid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gtip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İlk</a:t>
                      </a:r>
                      <a:r>
                        <a:rPr lang="tr-TR" sz="2400" baseline="0" dirty="0" smtClean="0"/>
                        <a:t> On </a:t>
                      </a:r>
                      <a:r>
                        <a:rPr lang="tr-TR" sz="2400" dirty="0" smtClean="0"/>
                        <a:t>Ürün     (1.000 $)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2014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2015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2710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Petrol yağları (akaryakıt)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</a:rPr>
                        <a:t>4,418,350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  <a:effectLst/>
                        </a:rPr>
                        <a:t>2,730,240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8703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Binek otomobilleri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</a:rPr>
                        <a:t>1,086,295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  <a:effectLst/>
                        </a:rPr>
                        <a:t>1,309,830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3004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Tıbbi ilaçlar (penisilinler, antibiyotikler </a:t>
                      </a:r>
                      <a:r>
                        <a:rPr lang="tr-TR" sz="2400" dirty="0" err="1" smtClean="0"/>
                        <a:t>vb</a:t>
                      </a:r>
                      <a:r>
                        <a:rPr lang="tr-TR" sz="2400" dirty="0" smtClean="0"/>
                        <a:t>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</a:rPr>
                        <a:t>973,151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  <a:effectLst/>
                        </a:rPr>
                        <a:t>649,868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7113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Mücevherat (altın, pırlanta, gümüş)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40,850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  <a:effectLst/>
                        </a:rPr>
                        <a:t>258,095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0102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Canlı sığır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</a:rPr>
                        <a:t>342,726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  <a:effectLst/>
                        </a:rPr>
                        <a:t>241,154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8408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Motorlar (dizel/yarı dizel)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</a:rPr>
                        <a:t>63,602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  <a:effectLst/>
                        </a:rPr>
                        <a:t>240,161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7228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Alaşımlı çelikten çubuk ve profiller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</a:rPr>
                        <a:t>492,651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  <a:effectLst/>
                        </a:rPr>
                        <a:t>236,257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7108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Altın (ham, yarı işlenmiş)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</a:rPr>
                        <a:t>657,901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  <a:effectLst/>
                        </a:rPr>
                        <a:t>206,353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0406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Peynir (taze, lor, çökelek,</a:t>
                      </a:r>
                      <a:r>
                        <a:rPr lang="tr-TR" sz="2400" baseline="0" dirty="0" smtClean="0"/>
                        <a:t> tulum, beyaz </a:t>
                      </a:r>
                      <a:r>
                        <a:rPr lang="tr-TR" sz="2400" baseline="0" dirty="0" err="1" smtClean="0"/>
                        <a:t>vb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</a:rPr>
                        <a:t>198,521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  <a:effectLst/>
                        </a:rPr>
                        <a:t>151,177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1001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Buğday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smtClean="0">
                          <a:solidFill>
                            <a:schemeClr val="tx1"/>
                          </a:solidFill>
                        </a:rPr>
                        <a:t>176,647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</a:rPr>
                        <a:t>147,155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endParaRPr lang="tr-TR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GENEL TOPLAM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b="1" dirty="0">
                          <a:solidFill>
                            <a:schemeClr val="tx1"/>
                          </a:solidFill>
                        </a:rPr>
                        <a:t>20,487,428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</a:rPr>
                        <a:t>16,904,096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8483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LÜBNAN’IN GENEL İTHALATI (ülkeler)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99041953"/>
              </p:ext>
            </p:extLst>
          </p:nvPr>
        </p:nvGraphicFramePr>
        <p:xfrm>
          <a:off x="286439" y="1078522"/>
          <a:ext cx="10744976" cy="5072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045"/>
                <a:gridCol w="3517916"/>
                <a:gridCol w="2063262"/>
                <a:gridCol w="2168769"/>
                <a:gridCol w="2074984"/>
              </a:tblGrid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gtip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İlk On İhracatçı Ülkeler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2013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2014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2015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Çin 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2,490,831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2,605,126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2,291,021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İtalya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1,720,717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1,601,924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1,317,363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ABD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1,034,282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1,268,529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1,256,339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4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Fransa 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1,704,012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1,479,601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1,106,524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Almanya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1,045,171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1,044,859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926,275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6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Yunanistan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661,055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814,631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851,106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Türkiye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818,643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782,586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722,646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İsviçre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959,396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844,794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680,137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9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Rusya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512,923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790,226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630,546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10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İngiltere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783,261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820,379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effectLst/>
                        </a:rPr>
                        <a:t>586,930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0588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75846"/>
            <a:ext cx="10515600" cy="52753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LÜBNAN İHRACATI (ürünler)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43472450"/>
              </p:ext>
            </p:extLst>
          </p:nvPr>
        </p:nvGraphicFramePr>
        <p:xfrm>
          <a:off x="422030" y="703385"/>
          <a:ext cx="11476891" cy="6095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863"/>
                <a:gridCol w="7221569"/>
                <a:gridCol w="1651129"/>
                <a:gridCol w="1631330"/>
              </a:tblGrid>
              <a:tr h="468923"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Ürün</a:t>
                      </a:r>
                      <a:r>
                        <a:rPr lang="tr-TR" sz="2400" baseline="0" dirty="0" smtClean="0"/>
                        <a:t> Adı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2014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2015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7113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Mücevherat (altın, pırlanta,</a:t>
                      </a:r>
                      <a:r>
                        <a:rPr lang="tr-TR" sz="2400" baseline="0" dirty="0" smtClean="0"/>
                        <a:t> gümüş)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56,918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rgbClr val="DAA520"/>
                          </a:solidFill>
                          <a:effectLst/>
                        </a:rPr>
                        <a:t>313,326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7404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Hurda bakır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96,931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rgbClr val="DAA520"/>
                          </a:solidFill>
                          <a:effectLst/>
                        </a:rPr>
                        <a:t>104,884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8502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Elektrik enerjisi üretim grupları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109,309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rgbClr val="DAA520"/>
                          </a:solidFill>
                          <a:effectLst/>
                        </a:rPr>
                        <a:t>87,304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0701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Patates</a:t>
                      </a:r>
                      <a:r>
                        <a:rPr lang="tr-TR" sz="2400" baseline="0" dirty="0" smtClean="0"/>
                        <a:t> (taze)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48,777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rgbClr val="DAA520"/>
                          </a:solidFill>
                          <a:effectLst/>
                        </a:rPr>
                        <a:t>65,550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4901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Kitaplar, broşürler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112,467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rgbClr val="DAA520"/>
                          </a:solidFill>
                          <a:effectLst/>
                        </a:rPr>
                        <a:t>61,213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0808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Taze meyve (elma, armut)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13,397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rgbClr val="DAA520"/>
                          </a:solidFill>
                          <a:effectLst/>
                        </a:rPr>
                        <a:t>51,823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7108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Altın (işlenmemiş, yarı işlenmiş)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365,795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rgbClr val="DAA520"/>
                          </a:solidFill>
                          <a:effectLst/>
                        </a:rPr>
                        <a:t>49,412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7102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Elmaslar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91,077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rgbClr val="DAA520"/>
                          </a:solidFill>
                          <a:effectLst/>
                        </a:rPr>
                        <a:t>48,076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2008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Sert</a:t>
                      </a:r>
                      <a:r>
                        <a:rPr lang="tr-TR" sz="2400" baseline="0" dirty="0" smtClean="0"/>
                        <a:t> k</a:t>
                      </a:r>
                      <a:r>
                        <a:rPr lang="tr-TR" sz="2400" dirty="0" smtClean="0"/>
                        <a:t>abuklu meyveler (badem, </a:t>
                      </a:r>
                      <a:r>
                        <a:rPr lang="tr-TR" sz="2400" dirty="0" err="1" smtClean="0"/>
                        <a:t>antep</a:t>
                      </a:r>
                      <a:r>
                        <a:rPr lang="tr-TR" sz="2400" dirty="0" smtClean="0"/>
                        <a:t> fıstığı,</a:t>
                      </a:r>
                      <a:r>
                        <a:rPr lang="tr-TR" sz="2400" baseline="0" dirty="0" smtClean="0"/>
                        <a:t> fındık </a:t>
                      </a:r>
                      <a:r>
                        <a:rPr lang="tr-TR" sz="2400" baseline="0" dirty="0" err="1" smtClean="0"/>
                        <a:t>vd</a:t>
                      </a:r>
                      <a:r>
                        <a:rPr lang="tr-TR" sz="2400" baseline="0" dirty="0" smtClean="0"/>
                        <a:t>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45,861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rgbClr val="DAA520"/>
                          </a:solidFill>
                          <a:effectLst/>
                        </a:rPr>
                        <a:t>46,280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1806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Çikolata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50,483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rgbClr val="DAA520"/>
                          </a:solidFill>
                          <a:effectLst/>
                        </a:rPr>
                        <a:t>44,118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7204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Hurda demir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85,481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rgbClr val="DAA520"/>
                          </a:solidFill>
                          <a:effectLst/>
                        </a:rPr>
                        <a:t>43,953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GENEL TOPLAM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b="1" dirty="0" smtClean="0"/>
                        <a:t>3,230,472</a:t>
                      </a:r>
                      <a:endParaRPr lang="tr-TR" sz="2400" b="1" dirty="0"/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b="1" dirty="0" smtClean="0"/>
                        <a:t>2,529,473</a:t>
                      </a:r>
                      <a:endParaRPr lang="tr-TR" sz="2400" b="1" dirty="0"/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0791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46185"/>
            <a:ext cx="10515600" cy="62414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LÜBNAN’IN GENEL İHRACATI (ülkeler)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5138" y="1125415"/>
            <a:ext cx="11383108" cy="5556739"/>
          </a:xfrm>
        </p:spPr>
        <p:txBody>
          <a:bodyPr>
            <a:noAutofit/>
          </a:bodyPr>
          <a:lstStyle/>
          <a:p>
            <a:r>
              <a:rPr lang="tr-TR" sz="3000" dirty="0" smtClean="0"/>
              <a:t>İHRACATININ %30-35’LİK KISMI KİK ÜLKELERİNE, %45’LİK KISMI ORTADOĞU BÖLGESİNE, %28’LİK KISMI AVRUPA’YA YAPILMAKTADIR</a:t>
            </a:r>
          </a:p>
          <a:p>
            <a:r>
              <a:rPr lang="tr-TR" sz="3000" dirty="0" smtClean="0"/>
              <a:t>BAŞLICA İHRACAT PAZARLARI AŞAĞIDA BELİRTİLEN ÜLKELERDİR:</a:t>
            </a:r>
          </a:p>
          <a:p>
            <a:endParaRPr lang="tr-TR" sz="3000" dirty="0" smtClean="0"/>
          </a:p>
          <a:p>
            <a:endParaRPr lang="tr-TR" sz="3000" dirty="0"/>
          </a:p>
          <a:p>
            <a:endParaRPr lang="tr-TR" sz="3000" dirty="0" smtClean="0"/>
          </a:p>
          <a:p>
            <a:endParaRPr lang="tr-TR" sz="3000" dirty="0"/>
          </a:p>
          <a:p>
            <a:endParaRPr lang="tr-TR" sz="3000" dirty="0" smtClean="0"/>
          </a:p>
          <a:p>
            <a:endParaRPr lang="tr-TR" sz="3000" dirty="0"/>
          </a:p>
          <a:p>
            <a:endParaRPr lang="tr-TR" sz="3000" dirty="0" smtClean="0"/>
          </a:p>
          <a:p>
            <a:endParaRPr lang="tr-TR" sz="3000" dirty="0" smtClean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15291346"/>
              </p:ext>
            </p:extLst>
          </p:nvPr>
        </p:nvGraphicFramePr>
        <p:xfrm>
          <a:off x="838200" y="2731476"/>
          <a:ext cx="10075985" cy="2739390"/>
        </p:xfrm>
        <a:graphic>
          <a:graphicData uri="http://schemas.openxmlformats.org/drawingml/2006/table">
            <a:tbl>
              <a:tblPr firstRow="1" firstCol="1" bandRow="1"/>
              <a:tblGrid>
                <a:gridCol w="5011615"/>
                <a:gridCol w="5064370"/>
              </a:tblGrid>
              <a:tr h="2731477"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Suudi Arabistan 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BAE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Güney Afrika Cumhuriyeti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Irak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İsviçre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858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Suriye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Katar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Mısır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Türkiye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Kuveyt 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7287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TÜRKİYE’NİN LÜBNAN’A İHRACATI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31097108"/>
              </p:ext>
            </p:extLst>
          </p:nvPr>
        </p:nvGraphicFramePr>
        <p:xfrm>
          <a:off x="286439" y="1078522"/>
          <a:ext cx="11178730" cy="553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699"/>
                <a:gridCol w="6037385"/>
                <a:gridCol w="1582615"/>
                <a:gridCol w="1383324"/>
                <a:gridCol w="1324707"/>
              </a:tblGrid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gtip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İlk On Ürün (1.000$)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2014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2015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2016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7113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Mücevherat (altın, pırlanta)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33,756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43,573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61,617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1905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Bisküvi, kek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27,953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34,120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36,941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0302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Balıklar taze (çipura, levrek, tatlı su balıkları)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24,005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26,653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24,770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2402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Sigara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31,901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25,599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20,001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1512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Ayçiçekyağı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28,288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21,426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17,047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6204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Kadınlar ve kız çocuk için elbise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13,358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12,583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14,971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7306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Demir veya çelikten borular, profiller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10,960</a:t>
                      </a:r>
                      <a:endParaRPr lang="tr-TR" dirty="0"/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8,480</a:t>
                      </a:r>
                      <a:endParaRPr lang="tr-TR" dirty="0"/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13,662</a:t>
                      </a:r>
                      <a:endParaRPr lang="tr-TR" dirty="0"/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8703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Binek otomobiller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25,974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32,930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11,927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1806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Çikolata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14,328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10,115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11,690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0802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Kabuklu meyveler (kestane, fındık,</a:t>
                      </a:r>
                      <a:r>
                        <a:rPr lang="tr-TR" sz="2400" baseline="0" dirty="0" smtClean="0"/>
                        <a:t> badem)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16,616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17,427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11,567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r"/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GENEL TOPLAM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/>
                        <a:t>782,586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/>
                        <a:t>722,646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/>
                        <a:t>734,880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4846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LÜBNAN’A İHRACATIMIZ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İçerik Yer Tutucusu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29755298"/>
              </p:ext>
            </p:extLst>
          </p:nvPr>
        </p:nvGraphicFramePr>
        <p:xfrm>
          <a:off x="650080" y="1811337"/>
          <a:ext cx="10891839" cy="4607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2662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9951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TÜRKİYE’NİN LÜBNAN’DAN İTHALATI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8847121"/>
              </p:ext>
            </p:extLst>
          </p:nvPr>
        </p:nvGraphicFramePr>
        <p:xfrm>
          <a:off x="286439" y="1488833"/>
          <a:ext cx="11178730" cy="3763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699"/>
                <a:gridCol w="6119447"/>
                <a:gridCol w="1500553"/>
                <a:gridCol w="1383324"/>
                <a:gridCol w="1324707"/>
              </a:tblGrid>
              <a:tr h="537586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gtip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İlk On Ürün (1.000$)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2014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2015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2016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586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7204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Hurda demir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93,220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41,838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50,536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586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7108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Altın (işlenmemiş, yarı işlenmiş)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4,556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6,667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12,767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586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1701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Beyaz şeker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382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4,257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586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8437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Makinalar (hububat </a:t>
                      </a:r>
                      <a:r>
                        <a:rPr lang="tr-TR" sz="2400" dirty="0" err="1" smtClean="0"/>
                        <a:t>vb</a:t>
                      </a:r>
                      <a:r>
                        <a:rPr lang="tr-TR" sz="2400" dirty="0" smtClean="0"/>
                        <a:t> öğütme</a:t>
                      </a:r>
                      <a:r>
                        <a:rPr lang="tr-TR" sz="2400" baseline="0" dirty="0" smtClean="0"/>
                        <a:t>/ayıklama için)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1,701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3,574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586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0713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Kuru baklagiller (mercimek, baklalar)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396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/>
                        <a:t>1,462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586">
                <a:tc>
                  <a:txBody>
                    <a:bodyPr/>
                    <a:lstStyle/>
                    <a:p>
                      <a:pPr algn="r"/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GENEL TOPLAM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/>
                        <a:t>139,960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/>
                        <a:t>67,228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/>
                        <a:t>81,805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5183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7287"/>
            <a:ext cx="10515600" cy="713257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  <a:latin typeface="Calibri Light" panose="020F0302020204030204" pitchFamily="34" charset="0"/>
              </a:rPr>
              <a:t>BAŞLICA SORUNLAR</a:t>
            </a:r>
            <a:endParaRPr lang="tr-TR" sz="4000" b="1" dirty="0">
              <a:solidFill>
                <a:srgbClr val="FF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8036" y="1301262"/>
            <a:ext cx="11374582" cy="4947137"/>
          </a:xfrm>
        </p:spPr>
        <p:txBody>
          <a:bodyPr>
            <a:noAutofit/>
          </a:bodyPr>
          <a:lstStyle/>
          <a:p>
            <a:r>
              <a:rPr lang="tr-TR" sz="3000" dirty="0" smtClean="0">
                <a:cs typeface="Microsoft Sans Serif" pitchFamily="34" charset="0"/>
              </a:rPr>
              <a:t>SURİYE KRİZİ &amp; GÖÇMENLER</a:t>
            </a:r>
          </a:p>
          <a:p>
            <a:r>
              <a:rPr lang="tr-TR" sz="3000" dirty="0" smtClean="0">
                <a:cs typeface="Microsoft Sans Serif" pitchFamily="34" charset="0"/>
              </a:rPr>
              <a:t>İSRAİL &amp; İRAN (&amp; SUUDİ ARABİSTAN) İLE SİYASİ İLİŞKİLER </a:t>
            </a:r>
          </a:p>
          <a:p>
            <a:r>
              <a:rPr lang="tr-TR" sz="3000" dirty="0" smtClean="0">
                <a:cs typeface="Microsoft Sans Serif" pitchFamily="34" charset="0"/>
              </a:rPr>
              <a:t>İÇ SİYASİ KRİZLER </a:t>
            </a:r>
          </a:p>
          <a:p>
            <a:r>
              <a:rPr lang="tr-TR" sz="3000" dirty="0">
                <a:cs typeface="Microsoft Sans Serif" pitchFamily="34" charset="0"/>
              </a:rPr>
              <a:t>PARLAMENTO SEÇİMLERİNİN YENİLENMESİ</a:t>
            </a:r>
          </a:p>
          <a:p>
            <a:r>
              <a:rPr lang="tr-TR" sz="3000" dirty="0" smtClean="0">
                <a:cs typeface="Microsoft Sans Serif" pitchFamily="34" charset="0"/>
              </a:rPr>
              <a:t>ELEKTRİK KESİNTİLERİ</a:t>
            </a:r>
          </a:p>
          <a:p>
            <a:r>
              <a:rPr lang="tr-TR" sz="3000" dirty="0" smtClean="0">
                <a:cs typeface="Microsoft Sans Serif" pitchFamily="34" charset="0"/>
              </a:rPr>
              <a:t>İÇME SUYU TEDARİKİNDE YETERSİZLİK</a:t>
            </a:r>
          </a:p>
          <a:p>
            <a:r>
              <a:rPr lang="tr-TR" sz="3000" dirty="0" smtClean="0">
                <a:cs typeface="Microsoft Sans Serif" pitchFamily="34" charset="0"/>
              </a:rPr>
              <a:t>ZAYIF SANAYİ ÜRETİMİ </a:t>
            </a:r>
          </a:p>
          <a:p>
            <a:r>
              <a:rPr lang="tr-TR" sz="3000" dirty="0" smtClean="0">
                <a:cs typeface="Microsoft Sans Serif" pitchFamily="34" charset="0"/>
              </a:rPr>
              <a:t>TARIMSAL ÜRETİMDE VERİMSİZLİK</a:t>
            </a:r>
          </a:p>
          <a:p>
            <a:pPr marL="0" indent="0">
              <a:buNone/>
            </a:pPr>
            <a:endParaRPr lang="tr-TR" sz="3000" dirty="0">
              <a:cs typeface="Microsoft Sans Serif" pitchFamily="34" charset="0"/>
            </a:endParaRPr>
          </a:p>
          <a:p>
            <a:endParaRPr lang="tr-TR" sz="3000" dirty="0"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883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99293"/>
            <a:ext cx="10515600" cy="58615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İDARİ YAPI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3388" y="902677"/>
            <a:ext cx="11633812" cy="5802923"/>
          </a:xfrm>
        </p:spPr>
        <p:txBody>
          <a:bodyPr>
            <a:noAutofit/>
          </a:bodyPr>
          <a:lstStyle/>
          <a:p>
            <a:r>
              <a:rPr lang="tr-TR" sz="3000" dirty="0" smtClean="0"/>
              <a:t>LÜBNAN CUMHURİYETİ</a:t>
            </a:r>
          </a:p>
          <a:p>
            <a:r>
              <a:rPr lang="tr-TR" sz="3000" dirty="0" smtClean="0"/>
              <a:t>PARLAMENTER DEMOKRASİ (4 yıl süreli parlamento 128 üyelidir)</a:t>
            </a:r>
          </a:p>
          <a:p>
            <a:r>
              <a:rPr lang="tr-TR" sz="3000" dirty="0" smtClean="0"/>
              <a:t>ANAYASA MAHKEMESİ, EN ÜST MAHKEMEDİR.</a:t>
            </a:r>
          </a:p>
          <a:p>
            <a:r>
              <a:rPr lang="tr-TR" sz="3000" dirty="0" smtClean="0"/>
              <a:t>CBAŞK: </a:t>
            </a:r>
            <a:r>
              <a:rPr lang="tr-TR" sz="3000" dirty="0" err="1" smtClean="0"/>
              <a:t>Michel</a:t>
            </a:r>
            <a:r>
              <a:rPr lang="tr-TR" sz="3000" dirty="0" smtClean="0"/>
              <a:t> </a:t>
            </a:r>
            <a:r>
              <a:rPr lang="tr-TR" sz="3000" dirty="0" err="1" smtClean="0"/>
              <a:t>Aoun</a:t>
            </a:r>
            <a:r>
              <a:rPr lang="tr-TR" sz="3000" dirty="0" smtClean="0"/>
              <a:t>/2016 ekim, BAŞBAKAN: </a:t>
            </a:r>
            <a:r>
              <a:rPr lang="tr-TR" sz="3000" dirty="0" err="1" smtClean="0"/>
              <a:t>Saad</a:t>
            </a:r>
            <a:r>
              <a:rPr lang="tr-TR" sz="3000" dirty="0" smtClean="0"/>
              <a:t> Hariri/2016 aralık)</a:t>
            </a:r>
          </a:p>
          <a:p>
            <a:r>
              <a:rPr lang="tr-TR" sz="3000" dirty="0" smtClean="0"/>
              <a:t>22 KASIM 1943 BAĞIMSIZLIK GÜNÜ (Fransa’dan)</a:t>
            </a:r>
          </a:p>
          <a:p>
            <a:r>
              <a:rPr lang="tr-TR" sz="3000" dirty="0" smtClean="0"/>
              <a:t>HALKIN %95’İ ARAP (%60 Müslüman, %30 Hristiyan) </a:t>
            </a:r>
          </a:p>
          <a:p>
            <a:r>
              <a:rPr lang="tr-TR" sz="3000" dirty="0" smtClean="0"/>
              <a:t>İŞDÜNYASINDA İNGİLİZCE % FRANSIZCA YAYGINDIR</a:t>
            </a:r>
          </a:p>
          <a:p>
            <a:r>
              <a:rPr lang="tr-TR" sz="3000" dirty="0" smtClean="0"/>
              <a:t>1975-1990 İÇ SAVAŞ</a:t>
            </a:r>
          </a:p>
          <a:p>
            <a:r>
              <a:rPr lang="tr-TR" sz="3000" dirty="0" smtClean="0"/>
              <a:t>BEYRUT VE TRABLUS BÜYÜK VİLAYETLERDİR.</a:t>
            </a:r>
          </a:p>
          <a:p>
            <a:r>
              <a:rPr lang="tr-TR" sz="3000" dirty="0" smtClean="0"/>
              <a:t>SINIR KOMŞULARI; SURİYE VE İSRAİL’DİR.</a:t>
            </a:r>
          </a:p>
          <a:p>
            <a:r>
              <a:rPr lang="tr-TR" sz="3000" dirty="0" smtClean="0"/>
              <a:t>CTESİ &amp; PAZAR HAFTASONU TATİL GÜNLERİDİR</a:t>
            </a:r>
          </a:p>
        </p:txBody>
      </p:sp>
    </p:spTree>
    <p:extLst>
      <p:ext uri="{BB962C8B-B14F-4D97-AF65-F5344CB8AC3E}">
        <p14:creationId xmlns:p14="http://schemas.microsoft.com/office/powerpoint/2010/main" xmlns="" val="142517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99293"/>
            <a:ext cx="105156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LÜBNAN’DA İŞ KURMA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1015" y="1101969"/>
            <a:ext cx="11816862" cy="5474677"/>
          </a:xfrm>
        </p:spPr>
        <p:txBody>
          <a:bodyPr>
            <a:noAutofit/>
          </a:bodyPr>
          <a:lstStyle/>
          <a:p>
            <a:r>
              <a:rPr lang="tr-TR" sz="3000" dirty="0" smtClean="0"/>
              <a:t>Yabancılar Lübnan’da </a:t>
            </a:r>
            <a:r>
              <a:rPr lang="tr-TR" sz="3000" u="sng" dirty="0" smtClean="0"/>
              <a:t>başlıca üç şekilde </a:t>
            </a:r>
            <a:r>
              <a:rPr lang="tr-TR" sz="3000" dirty="0" smtClean="0"/>
              <a:t>yerleşik faaliyet gösterebilirler;</a:t>
            </a:r>
          </a:p>
          <a:p>
            <a:r>
              <a:rPr lang="tr-TR" sz="3000" dirty="0" smtClean="0"/>
              <a:t>Şube Açmak, Temsilcilik Ofisi Açmak, Limited Şirket (LLC) kurmak</a:t>
            </a:r>
          </a:p>
          <a:p>
            <a:r>
              <a:rPr lang="tr-TR" sz="3000" dirty="0" smtClean="0"/>
              <a:t>Yetkili kurum Ekonomi ve Ticaret Bakanlığıdır</a:t>
            </a:r>
          </a:p>
          <a:p>
            <a:r>
              <a:rPr lang="tr-TR" sz="3000" dirty="0" smtClean="0"/>
              <a:t>Şube, Merkezin iştigal alanı kapsamında ticari faaliyette bulunabilir</a:t>
            </a:r>
          </a:p>
          <a:p>
            <a:r>
              <a:rPr lang="tr-TR" sz="3000" dirty="0" smtClean="0"/>
              <a:t>Temsilcilik Ofisi, sadece tanıtım/reklam faaliyetiyle sınırlıdır</a:t>
            </a:r>
          </a:p>
          <a:p>
            <a:r>
              <a:rPr lang="tr-TR" sz="3000" dirty="0" smtClean="0"/>
              <a:t>LLC, 3-20 ortakla, asgari 3.333 $ sermayeyle kurulabilir </a:t>
            </a:r>
            <a:r>
              <a:rPr lang="tr-TR" dirty="0" smtClean="0"/>
              <a:t>(banka/finans hariç)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sz="3000" dirty="0" smtClean="0"/>
              <a:t>Lübnan vatandaşı ortaklığı şart değildir.</a:t>
            </a:r>
          </a:p>
          <a:p>
            <a:r>
              <a:rPr lang="tr-TR" sz="3000" dirty="0" smtClean="0"/>
              <a:t>Tescil için sunulacak ilgili (Türk) belgelerin yeminli Arapça tercümesi şart</a:t>
            </a:r>
          </a:p>
          <a:p>
            <a:r>
              <a:rPr lang="tr-TR" sz="3000" dirty="0" smtClean="0"/>
              <a:t>Lübnan Barosuna kayıtlı bir avukat tayini ve Şube/Ofis için bir yetkili müdür tayini gereklidir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xmlns="" val="2404221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234463"/>
            <a:ext cx="10515600" cy="574430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TAVSİYELER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1" y="942110"/>
            <a:ext cx="11457708" cy="5763490"/>
          </a:xfrm>
        </p:spPr>
        <p:txBody>
          <a:bodyPr>
            <a:noAutofit/>
          </a:bodyPr>
          <a:lstStyle/>
          <a:p>
            <a:r>
              <a:rPr lang="tr-TR" sz="3100" dirty="0" smtClean="0"/>
              <a:t>DENİZYOLUYLA TAŞIMACILIK</a:t>
            </a:r>
          </a:p>
          <a:p>
            <a:r>
              <a:rPr lang="tr-TR" sz="3100" dirty="0" smtClean="0"/>
              <a:t>PEŞİN veya AKREDİTİF ÖDEME YOLUYLA İHRACAT YAPILMASI</a:t>
            </a:r>
          </a:p>
          <a:p>
            <a:r>
              <a:rPr lang="tr-TR" sz="3100" dirty="0" smtClean="0"/>
              <a:t>TALEP EDİLEN ÜRÜN TEKNİK ÖZELLİKLERİNİN VEYA KULLANILACAĞI PROJENİN DETAYLI BİR ŞEKİLDE ÖĞRENİLMESİ</a:t>
            </a:r>
          </a:p>
          <a:p>
            <a:r>
              <a:rPr lang="tr-TR" sz="3100" dirty="0" smtClean="0"/>
              <a:t>ÜRÜN AMBALAJLARINDA ARAPÇA VE FRANSIZCA/İNGİLİZCE AÇIKLAMALARA/UYARILARA YER VERİLMESİ, </a:t>
            </a:r>
            <a:r>
              <a:rPr lang="tr-TR" sz="3000" cap="all" dirty="0" smtClean="0"/>
              <a:t>NET ağırlık</a:t>
            </a:r>
            <a:r>
              <a:rPr lang="tr-TR" sz="3000" cap="all" dirty="0"/>
              <a:t>, </a:t>
            </a:r>
            <a:r>
              <a:rPr lang="tr-TR" sz="3000" cap="all" dirty="0" smtClean="0"/>
              <a:t>üretim/son </a:t>
            </a:r>
            <a:r>
              <a:rPr lang="tr-TR" sz="3000" cap="all" dirty="0"/>
              <a:t>kullanma </a:t>
            </a:r>
            <a:r>
              <a:rPr lang="tr-TR" sz="3000" cap="all" dirty="0" smtClean="0"/>
              <a:t>tarihi</a:t>
            </a:r>
            <a:r>
              <a:rPr lang="tr-TR" sz="3000" cap="all" dirty="0"/>
              <a:t>, içeriği ve üretim </a:t>
            </a:r>
            <a:r>
              <a:rPr lang="tr-TR" sz="3000" cap="all" dirty="0" smtClean="0"/>
              <a:t>yeri/MENŞEİ </a:t>
            </a:r>
            <a:r>
              <a:rPr lang="tr-TR" sz="3000" cap="all" dirty="0"/>
              <a:t>bilgilerinin </a:t>
            </a:r>
            <a:r>
              <a:rPr lang="tr-TR" sz="3000" cap="all" dirty="0" smtClean="0"/>
              <a:t>bulunması</a:t>
            </a:r>
          </a:p>
          <a:p>
            <a:r>
              <a:rPr lang="tr-TR" sz="3000" cap="all" dirty="0" smtClean="0"/>
              <a:t>Gümrüklerde yavaş işlem riskine karşı, erken sevkiyat yapılması</a:t>
            </a:r>
          </a:p>
          <a:p>
            <a:r>
              <a:rPr lang="tr-TR" sz="3000" cap="all" dirty="0" smtClean="0"/>
              <a:t>ÜLKE GENELİNDE GENİŞ DAĞITIM AĞINA SAHİP TİCARİ ACENTA TAYİN EDİLMESİ, TEMSİLCİLİK VERİLMESİ</a:t>
            </a:r>
            <a:endParaRPr lang="tr-TR" sz="3000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398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FAYDALI LİNKLER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>
                <a:hlinkClick r:id="rId2"/>
              </a:rPr>
              <a:t>www.trademap.org</a:t>
            </a:r>
            <a:r>
              <a:rPr lang="tr-TR" dirty="0" smtClean="0"/>
              <a:t> (Dış Ticaret İstatistik-DTÖ/ITC)</a:t>
            </a:r>
          </a:p>
          <a:p>
            <a:r>
              <a:rPr lang="tr-TR" dirty="0">
                <a:hlinkClick r:id="rId3"/>
              </a:rPr>
              <a:t>http://www.pcm.gov.lb</a:t>
            </a:r>
            <a:r>
              <a:rPr lang="tr-TR" dirty="0"/>
              <a:t> (Başbakanlık)</a:t>
            </a:r>
          </a:p>
          <a:p>
            <a:r>
              <a:rPr lang="tr-TR" dirty="0" smtClean="0">
                <a:hlinkClick r:id="rId4"/>
              </a:rPr>
              <a:t>http</a:t>
            </a:r>
            <a:r>
              <a:rPr lang="tr-TR" dirty="0">
                <a:hlinkClick r:id="rId4"/>
              </a:rPr>
              <a:t>://</a:t>
            </a:r>
            <a:r>
              <a:rPr lang="tr-TR" dirty="0" smtClean="0">
                <a:hlinkClick r:id="rId4"/>
              </a:rPr>
              <a:t>www.industry.gov.lb</a:t>
            </a:r>
            <a:r>
              <a:rPr lang="tr-TR" dirty="0" smtClean="0"/>
              <a:t> (Sanayi Bakanlığı)</a:t>
            </a:r>
          </a:p>
          <a:p>
            <a:r>
              <a:rPr lang="tr-TR" u="sng" dirty="0" smtClean="0">
                <a:hlinkClick r:id="rId5"/>
              </a:rPr>
              <a:t>http</a:t>
            </a:r>
            <a:r>
              <a:rPr lang="tr-TR" u="sng" dirty="0">
                <a:hlinkClick r:id="rId5"/>
              </a:rPr>
              <a:t>://</a:t>
            </a:r>
            <a:r>
              <a:rPr lang="tr-TR" u="sng" dirty="0" smtClean="0">
                <a:hlinkClick r:id="rId5"/>
              </a:rPr>
              <a:t>investinlebanon.gov.lb</a:t>
            </a:r>
            <a:r>
              <a:rPr lang="tr-TR" dirty="0"/>
              <a:t> </a:t>
            </a:r>
            <a:r>
              <a:rPr lang="tr-TR" dirty="0" smtClean="0"/>
              <a:t>(Yatırım Kurumu)</a:t>
            </a:r>
          </a:p>
          <a:p>
            <a:r>
              <a:rPr lang="tr-TR" u="sng" dirty="0" smtClean="0">
                <a:hlinkClick r:id="rId6"/>
              </a:rPr>
              <a:t>http</a:t>
            </a:r>
            <a:r>
              <a:rPr lang="tr-TR" u="sng" dirty="0">
                <a:hlinkClick r:id="rId6"/>
              </a:rPr>
              <a:t>://</a:t>
            </a:r>
            <a:r>
              <a:rPr lang="tr-TR" u="sng" dirty="0" smtClean="0">
                <a:hlinkClick r:id="rId6"/>
              </a:rPr>
              <a:t>www.economy.gov.lb</a:t>
            </a:r>
            <a:r>
              <a:rPr lang="tr-TR" u="sng" dirty="0" smtClean="0"/>
              <a:t> (Ekonomi Bakanlığı)</a:t>
            </a:r>
            <a:endParaRPr lang="tr-TR" dirty="0" smtClean="0"/>
          </a:p>
          <a:p>
            <a:r>
              <a:rPr lang="tr-TR" u="sng" dirty="0">
                <a:hlinkClick r:id="rId7"/>
              </a:rPr>
              <a:t>http://</a:t>
            </a:r>
            <a:r>
              <a:rPr lang="tr-TR" u="sng" dirty="0" smtClean="0">
                <a:hlinkClick r:id="rId7"/>
              </a:rPr>
              <a:t>www.customs.gov.lb</a:t>
            </a:r>
            <a:r>
              <a:rPr lang="tr-TR" dirty="0" smtClean="0"/>
              <a:t>  (</a:t>
            </a:r>
            <a:r>
              <a:rPr lang="tr-TR" u="sng" dirty="0" smtClean="0"/>
              <a:t>Gümrük İdaresi)</a:t>
            </a:r>
          </a:p>
          <a:p>
            <a:r>
              <a:rPr lang="tr-TR" u="sng" dirty="0">
                <a:hlinkClick r:id="rId8"/>
              </a:rPr>
              <a:t>http://</a:t>
            </a:r>
            <a:r>
              <a:rPr lang="tr-TR" u="sng" dirty="0" smtClean="0">
                <a:hlinkClick r:id="rId8"/>
              </a:rPr>
              <a:t>www.libnor.gov.lb</a:t>
            </a:r>
            <a:r>
              <a:rPr lang="tr-TR" u="sng" dirty="0" smtClean="0"/>
              <a:t> (Standardizasyon Kurumu)</a:t>
            </a:r>
          </a:p>
          <a:p>
            <a:r>
              <a:rPr lang="tr-TR" dirty="0">
                <a:hlinkClick r:id="rId9"/>
              </a:rPr>
              <a:t>http://</a:t>
            </a:r>
            <a:r>
              <a:rPr lang="tr-TR" dirty="0" smtClean="0">
                <a:hlinkClick r:id="rId9"/>
              </a:rPr>
              <a:t>www.labor.gov.lb</a:t>
            </a:r>
            <a:r>
              <a:rPr lang="tr-TR" dirty="0" smtClean="0"/>
              <a:t> (Çalışma Bakanlığı)</a:t>
            </a:r>
          </a:p>
          <a:p>
            <a:r>
              <a:rPr lang="tr-TR" dirty="0">
                <a:hlinkClick r:id="rId10"/>
              </a:rPr>
              <a:t>http://</a:t>
            </a:r>
            <a:r>
              <a:rPr lang="tr-TR" dirty="0" smtClean="0">
                <a:hlinkClick r:id="rId10"/>
              </a:rPr>
              <a:t>www.agriculture.gov.lb</a:t>
            </a:r>
            <a:r>
              <a:rPr lang="tr-TR" dirty="0" smtClean="0"/>
              <a:t> (Tarım Bakanlığı)</a:t>
            </a:r>
          </a:p>
          <a:p>
            <a:r>
              <a:rPr lang="tr-TR" dirty="0">
                <a:hlinkClick r:id="rId11"/>
              </a:rPr>
              <a:t>http://www.energyandwater.gov.lb</a:t>
            </a:r>
            <a:r>
              <a:rPr lang="tr-TR" dirty="0" smtClean="0">
                <a:hlinkClick r:id="rId11"/>
              </a:rPr>
              <a:t>/</a:t>
            </a:r>
            <a:r>
              <a:rPr lang="tr-TR" dirty="0" smtClean="0"/>
              <a:t>  (Enerji ve Su Bakanlığı)</a:t>
            </a:r>
          </a:p>
          <a:p>
            <a:r>
              <a:rPr lang="tr-TR" dirty="0">
                <a:hlinkClick r:id="rId12"/>
              </a:rPr>
              <a:t>https://www.ccib.org.lb/en</a:t>
            </a:r>
            <a:r>
              <a:rPr lang="tr-TR" dirty="0" smtClean="0">
                <a:hlinkClick r:id="rId12"/>
              </a:rPr>
              <a:t>/</a:t>
            </a:r>
            <a:r>
              <a:rPr lang="tr-TR" dirty="0" smtClean="0"/>
              <a:t> (Beyrut Ticaret ve Sanayi Odası)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42268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057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LÜBNAN (BEYRUT) TEMSİLCİLİKLERİMİZ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b="1" dirty="0" smtClean="0"/>
              <a:t>T.C </a:t>
            </a:r>
            <a:r>
              <a:rPr lang="de-DE" b="1" dirty="0"/>
              <a:t>BEYRUT BÜYÜKELÇİLİĞİ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Tel   : </a:t>
            </a:r>
            <a:r>
              <a:rPr lang="tr-TR" dirty="0"/>
              <a:t>+961 (4) 520 929 – 520 939</a:t>
            </a:r>
          </a:p>
          <a:p>
            <a:pPr marL="0" indent="0">
              <a:buNone/>
            </a:pPr>
            <a:r>
              <a:rPr lang="tr-TR" dirty="0" err="1" smtClean="0"/>
              <a:t>Fax</a:t>
            </a:r>
            <a:r>
              <a:rPr lang="tr-TR" dirty="0" smtClean="0"/>
              <a:t>  : </a:t>
            </a:r>
            <a:r>
              <a:rPr lang="tr-TR" dirty="0"/>
              <a:t>+961 (4) 407 557</a:t>
            </a:r>
          </a:p>
          <a:p>
            <a:pPr marL="0" indent="0">
              <a:buNone/>
            </a:pPr>
            <a:r>
              <a:rPr lang="tr-TR" dirty="0"/>
              <a:t>E-mail: </a:t>
            </a:r>
            <a:r>
              <a:rPr lang="tr-TR" dirty="0">
                <a:hlinkClick r:id="rId2"/>
              </a:rPr>
              <a:t>ambassade.beyrouth@mfa.gov.tr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de-DE" dirty="0"/>
              <a:t>Web:</a:t>
            </a:r>
            <a:r>
              <a:rPr lang="de-DE" b="1" dirty="0"/>
              <a:t> </a:t>
            </a:r>
            <a:r>
              <a:rPr lang="de-DE" dirty="0">
                <a:hlinkClick r:id="rId3"/>
              </a:rPr>
              <a:t>http://beyrut.be.mfa.gov.tr/</a:t>
            </a:r>
            <a:r>
              <a:rPr lang="de-DE" dirty="0"/>
              <a:t> </a:t>
            </a:r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r>
              <a:rPr lang="de-DE" b="1" dirty="0"/>
              <a:t>T.C BEYRUT </a:t>
            </a:r>
            <a:r>
              <a:rPr lang="de-DE" b="1" dirty="0" smtClean="0"/>
              <a:t>BÜYÜKELÇİLİĞİ</a:t>
            </a:r>
            <a:r>
              <a:rPr lang="tr-TR" b="1" dirty="0" smtClean="0"/>
              <a:t>,</a:t>
            </a:r>
            <a:r>
              <a:rPr lang="tr-TR" dirty="0" smtClean="0"/>
              <a:t> </a:t>
            </a:r>
            <a:r>
              <a:rPr lang="de-DE" b="1" dirty="0" smtClean="0"/>
              <a:t>TİCARET MÜŞAVİRLİĞİ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Tel : </a:t>
            </a:r>
            <a:r>
              <a:rPr lang="tr-TR" dirty="0"/>
              <a:t>+961-1-991 981</a:t>
            </a:r>
          </a:p>
          <a:p>
            <a:pPr marL="0" indent="0">
              <a:buNone/>
            </a:pPr>
            <a:r>
              <a:rPr lang="tr-TR" dirty="0" err="1"/>
              <a:t>Fax</a:t>
            </a:r>
            <a:r>
              <a:rPr lang="tr-TR" dirty="0"/>
              <a:t>: +961-1-991 982</a:t>
            </a:r>
          </a:p>
          <a:p>
            <a:pPr marL="0" indent="0">
              <a:buNone/>
            </a:pPr>
            <a:r>
              <a:rPr lang="tr-TR" dirty="0" smtClean="0"/>
              <a:t>E-posta : </a:t>
            </a:r>
            <a:r>
              <a:rPr lang="tr-TR" dirty="0" smtClean="0">
                <a:hlinkClick r:id="rId4"/>
              </a:rPr>
              <a:t>beyrut@ekonomi.gov.tr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Web      : </a:t>
            </a:r>
            <a:r>
              <a:rPr lang="tr-TR" dirty="0" smtClean="0">
                <a:hlinkClick r:id="rId5"/>
              </a:rPr>
              <a:t>www.musavirlikler.gov.tr</a:t>
            </a:r>
            <a:r>
              <a:rPr lang="tr-TR" dirty="0" smtClean="0"/>
              <a:t> </a:t>
            </a:r>
          </a:p>
          <a:p>
            <a:endParaRPr lang="tr-T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4184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LÜBNAN’IN TÜRKİYE’DEKİ TEMSİLCİLİĞİ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2215661"/>
            <a:ext cx="10515600" cy="3961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LÜBNAN BÜYÜKELÇİLİĞİ-ANKARA</a:t>
            </a:r>
            <a:endParaRPr lang="tr-TR" dirty="0"/>
          </a:p>
          <a:p>
            <a:pPr marL="0" indent="0">
              <a:buNone/>
            </a:pPr>
            <a:r>
              <a:rPr lang="x-none" dirty="0"/>
              <a:t>Adres: Büyükesat Mah. Kızkulesi Sok.No: 44- GOP - Ankara </a:t>
            </a:r>
            <a:endParaRPr lang="tr-TR" dirty="0"/>
          </a:p>
          <a:p>
            <a:pPr marL="0" indent="0">
              <a:buNone/>
            </a:pPr>
            <a:r>
              <a:rPr lang="x-none" dirty="0" smtClean="0"/>
              <a:t>Tel </a:t>
            </a:r>
            <a:r>
              <a:rPr lang="tr-TR" dirty="0" smtClean="0"/>
              <a:t> </a:t>
            </a:r>
            <a:r>
              <a:rPr lang="x-none" dirty="0" smtClean="0"/>
              <a:t>: </a:t>
            </a:r>
            <a:r>
              <a:rPr lang="x-none" dirty="0"/>
              <a:t>0312 </a:t>
            </a:r>
            <a:r>
              <a:rPr lang="tr-TR" dirty="0" smtClean="0"/>
              <a:t>-</a:t>
            </a:r>
            <a:r>
              <a:rPr lang="x-none" dirty="0" smtClean="0"/>
              <a:t> </a:t>
            </a:r>
            <a:r>
              <a:rPr lang="x-none" dirty="0"/>
              <a:t>446 74 85 </a:t>
            </a:r>
            <a:endParaRPr lang="tr-TR" dirty="0"/>
          </a:p>
          <a:p>
            <a:pPr marL="0" indent="0">
              <a:buNone/>
            </a:pPr>
            <a:r>
              <a:rPr lang="x-none" dirty="0" smtClean="0"/>
              <a:t>Fa</a:t>
            </a:r>
            <a:r>
              <a:rPr lang="tr-TR" dirty="0"/>
              <a:t>x</a:t>
            </a:r>
            <a:r>
              <a:rPr lang="x-none" dirty="0" smtClean="0"/>
              <a:t> </a:t>
            </a:r>
            <a:r>
              <a:rPr lang="x-none" dirty="0"/>
              <a:t>: 0312 </a:t>
            </a:r>
            <a:r>
              <a:rPr lang="tr-TR" dirty="0" smtClean="0"/>
              <a:t>-</a:t>
            </a:r>
            <a:r>
              <a:rPr lang="x-none" dirty="0" smtClean="0"/>
              <a:t> </a:t>
            </a:r>
            <a:r>
              <a:rPr lang="x-none" dirty="0"/>
              <a:t>446 10 23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09320"/>
            <a:ext cx="10515600" cy="594911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EKONOMİ GÖRÜNÜM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58614952"/>
              </p:ext>
            </p:extLst>
          </p:nvPr>
        </p:nvGraphicFramePr>
        <p:xfrm>
          <a:off x="396607" y="969485"/>
          <a:ext cx="10957193" cy="4629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9116"/>
                <a:gridCol w="1934308"/>
                <a:gridCol w="1952104"/>
                <a:gridCol w="2121665"/>
              </a:tblGrid>
              <a:tr h="494228">
                <a:tc>
                  <a:txBody>
                    <a:bodyPr/>
                    <a:lstStyle/>
                    <a:p>
                      <a:r>
                        <a:rPr lang="tr-TR" dirty="0" smtClean="0"/>
                        <a:t>Kaynak: IMF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2015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2017*</a:t>
                      </a:r>
                    </a:p>
                    <a:p>
                      <a:pPr algn="ctr"/>
                      <a:r>
                        <a:rPr lang="tr-TR" smtClean="0"/>
                        <a:t>(tahmin)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28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Nüfus (milyon kişi)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4,5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4,5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4,6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28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GSYİH-cari fiyat- (milyar $)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51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53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54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28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Kişi başı milli gelir-cari fiyat- ($)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11.236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11.484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11.647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28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Büyüme Oranı (%)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464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Enflasyon (tüketici fiyatı)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-3,4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28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İthalatı (milyar $)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-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28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İhracatı (milyar $)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2,5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1,2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-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04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Net Kamu Borcu/GSYİH (%)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131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135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140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15757744"/>
              </p:ext>
            </p:extLst>
          </p:nvPr>
        </p:nvGraphicFramePr>
        <p:xfrm>
          <a:off x="396607" y="5779476"/>
          <a:ext cx="10957193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0839"/>
                <a:gridCol w="5996354"/>
              </a:tblGrid>
              <a:tr h="662086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rgbClr val="FFFF00"/>
                          </a:solidFill>
                        </a:rPr>
                        <a:t>Tasarruf / GSYİH (DB-2015)</a:t>
                      </a:r>
                    </a:p>
                    <a:p>
                      <a:r>
                        <a:rPr lang="tr-TR" sz="2400" b="1" dirty="0" smtClean="0">
                          <a:solidFill>
                            <a:srgbClr val="FFFF00"/>
                          </a:solidFill>
                        </a:rPr>
                        <a:t>Toplam Rezerv-DB-2015 (altın dahil)</a:t>
                      </a:r>
                      <a:endParaRPr lang="tr-TR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400" dirty="0" smtClean="0">
                          <a:solidFill>
                            <a:srgbClr val="FFFF00"/>
                          </a:solidFill>
                        </a:rPr>
                        <a:t>%25</a:t>
                      </a:r>
                    </a:p>
                    <a:p>
                      <a:pPr algn="l"/>
                      <a:r>
                        <a:rPr lang="tr-TR" sz="2400" dirty="0" smtClean="0">
                          <a:solidFill>
                            <a:srgbClr val="FFFF00"/>
                          </a:solidFill>
                        </a:rPr>
                        <a:t>48,5 milyar $ (10</a:t>
                      </a:r>
                      <a:r>
                        <a:rPr lang="tr-TR" sz="2400" baseline="0" dirty="0" smtClean="0">
                          <a:solidFill>
                            <a:srgbClr val="FFFF00"/>
                          </a:solidFill>
                        </a:rPr>
                        <a:t> milyar Doları altın)</a:t>
                      </a:r>
                      <a:endParaRPr lang="tr-TR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5269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8954"/>
            <a:ext cx="10515600" cy="445477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  <a:latin typeface="Calibri Light" panose="020F0302020204030204" pitchFamily="34" charset="0"/>
              </a:rPr>
              <a:t>EKONOMİK YAPISI</a:t>
            </a:r>
            <a:endParaRPr lang="tr-TR" sz="4000" b="1" dirty="0">
              <a:solidFill>
                <a:srgbClr val="FF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5138" y="855785"/>
            <a:ext cx="11570677" cy="5791200"/>
          </a:xfrm>
        </p:spPr>
        <p:txBody>
          <a:bodyPr>
            <a:normAutofit fontScale="25000" lnSpcReduction="20000"/>
          </a:bodyPr>
          <a:lstStyle/>
          <a:p>
            <a:r>
              <a:rPr lang="tr-TR" sz="12000" dirty="0" smtClean="0"/>
              <a:t>SERBEST PİYASA DÜZENİ, AKTİF ÖZEL SEKTÖR</a:t>
            </a:r>
          </a:p>
          <a:p>
            <a:r>
              <a:rPr lang="tr-TR" sz="12000" dirty="0" smtClean="0"/>
              <a:t>HİZMET SEKTÖRÜ AĞIRLIKLI EKONOMİ</a:t>
            </a:r>
            <a:r>
              <a:rPr lang="tr-TR" sz="12000" dirty="0"/>
              <a:t> (turizm, bankacılık) </a:t>
            </a:r>
            <a:endParaRPr lang="tr-TR" sz="12000" dirty="0" smtClean="0"/>
          </a:p>
          <a:p>
            <a:r>
              <a:rPr lang="tr-TR" sz="12000" dirty="0" smtClean="0"/>
              <a:t>YABANCI SERMAYEYE &amp; İTHALATA AÇIK</a:t>
            </a:r>
          </a:p>
          <a:p>
            <a:r>
              <a:rPr lang="tr-TR" sz="12000" dirty="0" smtClean="0"/>
              <a:t>SERBEST DIŞ TİCARET / SERBEST REKABET</a:t>
            </a:r>
          </a:p>
          <a:p>
            <a:r>
              <a:rPr lang="tr-TR" sz="12000" dirty="0"/>
              <a:t>GELİŞMİŞ FİNANSAL/BANKACILIK SEKTÖRÜ</a:t>
            </a:r>
          </a:p>
          <a:p>
            <a:r>
              <a:rPr lang="tr-TR" sz="12000" dirty="0" smtClean="0"/>
              <a:t>KÖRFEZ </a:t>
            </a:r>
            <a:r>
              <a:rPr lang="tr-TR" sz="12000" dirty="0"/>
              <a:t>ARAP BÖLGESİYLE YAKIN İŞ/TURİZM İLİŞKİSİ (BAE, SA</a:t>
            </a:r>
            <a:r>
              <a:rPr lang="tr-TR" sz="12000" dirty="0" smtClean="0"/>
              <a:t>)</a:t>
            </a:r>
          </a:p>
          <a:p>
            <a:r>
              <a:rPr lang="tr-TR" sz="12000" dirty="0" smtClean="0"/>
              <a:t>ENERJİDE DIŞA BAĞIMLILIK</a:t>
            </a:r>
          </a:p>
          <a:p>
            <a:r>
              <a:rPr lang="tr-TR" sz="12000" dirty="0" smtClean="0"/>
              <a:t>DİASPORADA YAŞAYAN LÜBNANLILAR (BAE, KANADA, FRANSA)</a:t>
            </a:r>
          </a:p>
          <a:p>
            <a:r>
              <a:rPr lang="tr-TR" sz="12000" dirty="0" smtClean="0"/>
              <a:t>DB (2015): DİASPORADAN; YILLIK 7,4 MİLYAR $ EKONOMİYE KATKI </a:t>
            </a:r>
          </a:p>
          <a:p>
            <a:r>
              <a:rPr lang="tr-TR" sz="12000" dirty="0"/>
              <a:t>PİYASADA/YURTDIŞINA DÖVİZ SATIŞI </a:t>
            </a:r>
            <a:r>
              <a:rPr lang="tr-TR" sz="12000" dirty="0" smtClean="0"/>
              <a:t>SERBEST</a:t>
            </a:r>
          </a:p>
          <a:p>
            <a:r>
              <a:rPr lang="tr-TR" sz="12000" dirty="0" smtClean="0"/>
              <a:t>SABİT DÖVİZ KURU (1 Dolar: 1,507 Lübnan Poundu)</a:t>
            </a:r>
          </a:p>
          <a:p>
            <a:r>
              <a:rPr lang="tr-TR" sz="12000" dirty="0">
                <a:cs typeface="Microsoft Sans Serif" pitchFamily="34" charset="0"/>
              </a:rPr>
              <a:t>KDV ORANI %10’DUR</a:t>
            </a:r>
            <a:r>
              <a:rPr lang="tr-TR" sz="12000" dirty="0" smtClean="0">
                <a:cs typeface="Microsoft Sans Serif" pitchFamily="34" charset="0"/>
              </a:rPr>
              <a:t>. (kurumlar, gelir, emlak vergisi de </a:t>
            </a:r>
            <a:r>
              <a:rPr lang="tr-TR" sz="12000" dirty="0" err="1" smtClean="0">
                <a:cs typeface="Microsoft Sans Serif" pitchFamily="34" charset="0"/>
              </a:rPr>
              <a:t>sözkonusudur</a:t>
            </a:r>
            <a:r>
              <a:rPr lang="tr-TR" sz="12000" dirty="0" smtClean="0">
                <a:cs typeface="Microsoft Sans Serif" pitchFamily="34" charset="0"/>
              </a:rPr>
              <a:t>)</a:t>
            </a:r>
          </a:p>
          <a:p>
            <a:r>
              <a:rPr lang="tr-TR" sz="12000" dirty="0" smtClean="0">
                <a:cs typeface="Microsoft Sans Serif" pitchFamily="34" charset="0"/>
              </a:rPr>
              <a:t>DB (2014): 2 MİLYON İŞGÜCÜNÜN %25’İ KADINDIR. İŞSİZLİK %6,4’TÜR.</a:t>
            </a:r>
            <a:endParaRPr lang="tr-TR" sz="3500" dirty="0" smtClean="0"/>
          </a:p>
        </p:txBody>
      </p:sp>
    </p:spTree>
    <p:extLst>
      <p:ext uri="{BB962C8B-B14F-4D97-AF65-F5344CB8AC3E}">
        <p14:creationId xmlns:p14="http://schemas.microsoft.com/office/powerpoint/2010/main" xmlns="" val="67812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GSYİH (</a:t>
            </a:r>
            <a:r>
              <a:rPr lang="tr-TR" sz="4000" b="1" dirty="0" err="1" smtClean="0">
                <a:solidFill>
                  <a:srgbClr val="FF0000"/>
                </a:solidFill>
              </a:rPr>
              <a:t>sektörel</a:t>
            </a:r>
            <a:r>
              <a:rPr lang="tr-TR" sz="4000" b="1" dirty="0" smtClean="0">
                <a:solidFill>
                  <a:srgbClr val="FF0000"/>
                </a:solidFill>
              </a:rPr>
              <a:t> dağılım %)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03854180"/>
              </p:ext>
            </p:extLst>
          </p:nvPr>
        </p:nvGraphicFramePr>
        <p:xfrm>
          <a:off x="838200" y="1825621"/>
          <a:ext cx="10392508" cy="3580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5407"/>
                <a:gridCol w="2476477"/>
                <a:gridCol w="2288205"/>
                <a:gridCol w="2072419"/>
              </a:tblGrid>
              <a:tr h="669572"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2014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572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GSYİH (cari</a:t>
                      </a:r>
                      <a:r>
                        <a:rPr lang="tr-TR" sz="2400" baseline="0" dirty="0" smtClean="0"/>
                        <a:t> fiyatlarla</a:t>
                      </a:r>
                      <a:r>
                        <a:rPr lang="tr-TR" sz="2400" dirty="0" smtClean="0"/>
                        <a:t>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44 milyar$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46 milyar$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47 milyar$ 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572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HİZMETLER (%)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79,6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78,2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78,5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1786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SANAYİ (%)</a:t>
                      </a:r>
                    </a:p>
                    <a:p>
                      <a:r>
                        <a:rPr lang="tr-TR" sz="2400" dirty="0" smtClean="0"/>
                        <a:t>(imalat)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15,5</a:t>
                      </a:r>
                    </a:p>
                    <a:p>
                      <a:pPr algn="r"/>
                      <a:r>
                        <a:rPr lang="tr-TR" sz="2400" dirty="0" smtClean="0"/>
                        <a:t>(8,5)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16,8</a:t>
                      </a:r>
                    </a:p>
                    <a:p>
                      <a:pPr algn="r"/>
                      <a:r>
                        <a:rPr lang="tr-TR" sz="2400" dirty="0" smtClean="0"/>
                        <a:t>(9,2)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16,5</a:t>
                      </a:r>
                    </a:p>
                    <a:p>
                      <a:pPr algn="r"/>
                      <a:r>
                        <a:rPr lang="tr-TR" sz="2400" dirty="0" smtClean="0"/>
                        <a:t>(9,1)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572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TARIM (%)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4,8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4,9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4,8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9401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11015"/>
            <a:ext cx="10515600" cy="609601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TARIMSAL ÜRETİM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5477" y="820616"/>
            <a:ext cx="11289323" cy="56974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u="sng" dirty="0" smtClean="0"/>
              <a:t>TARIMSAL ÜRETİM:</a:t>
            </a:r>
          </a:p>
          <a:p>
            <a:r>
              <a:rPr lang="tr-TR" dirty="0" smtClean="0"/>
              <a:t>MEYVE (elma, armut, üzüm, kiraz, kayısı)</a:t>
            </a:r>
          </a:p>
          <a:p>
            <a:r>
              <a:rPr lang="tr-TR" dirty="0" smtClean="0"/>
              <a:t>NARENCİYE (portakal, mandalina, limon, greyfurt)</a:t>
            </a:r>
          </a:p>
          <a:p>
            <a:r>
              <a:rPr lang="tr-TR" dirty="0" smtClean="0"/>
              <a:t>SEBZE (patates, domates)</a:t>
            </a:r>
          </a:p>
          <a:p>
            <a:r>
              <a:rPr lang="tr-TR" dirty="0" smtClean="0"/>
              <a:t>SERT KABUKLU MEYVELER(badem, </a:t>
            </a:r>
            <a:r>
              <a:rPr lang="tr-TR" dirty="0" err="1" smtClean="0"/>
              <a:t>antep</a:t>
            </a:r>
            <a:r>
              <a:rPr lang="tr-TR" dirty="0" smtClean="0"/>
              <a:t> fıstığı)</a:t>
            </a:r>
          </a:p>
          <a:p>
            <a:r>
              <a:rPr lang="tr-TR" dirty="0" smtClean="0"/>
              <a:t>DİĞERLERİ (zeytin, tütün)</a:t>
            </a:r>
          </a:p>
          <a:p>
            <a:r>
              <a:rPr lang="tr-TR" dirty="0" smtClean="0"/>
              <a:t>TAHILLAR (buğday, arpa)</a:t>
            </a:r>
          </a:p>
          <a:p>
            <a:r>
              <a:rPr lang="tr-TR" dirty="0" smtClean="0"/>
              <a:t>HAYVANCILIK (inek, keçi, koyun, tavuk)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b="1" u="sng" dirty="0" smtClean="0"/>
              <a:t>TARIMSAL SANAYİ:</a:t>
            </a:r>
          </a:p>
          <a:p>
            <a:r>
              <a:rPr lang="tr-TR" dirty="0" smtClean="0"/>
              <a:t>Süt ve süt ürünleri (peynir, yoğurt), Zeytinyağı, Konserve (fasulye/nohut), Şarap, Meyve suyu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8556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11015"/>
            <a:ext cx="10515600" cy="609601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İMALAT SANAYİ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5477" y="984738"/>
            <a:ext cx="11289323" cy="5533293"/>
          </a:xfrm>
        </p:spPr>
        <p:txBody>
          <a:bodyPr>
            <a:normAutofit lnSpcReduction="10000"/>
          </a:bodyPr>
          <a:lstStyle/>
          <a:p>
            <a:r>
              <a:rPr lang="tr-TR" sz="3000" dirty="0" smtClean="0"/>
              <a:t>AĞIR SANAYİ BULUNMAMAKTADIR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sz="3000" dirty="0" smtClean="0"/>
              <a:t>KÜÇÜK/ORTA BOY İŞLETMELER FAALİYETTEDİR</a:t>
            </a:r>
          </a:p>
          <a:p>
            <a:pPr marL="457200" lvl="1" indent="0">
              <a:buNone/>
            </a:pPr>
            <a:r>
              <a:rPr lang="tr-TR" sz="2800" dirty="0" smtClean="0"/>
              <a:t>-Mücevher </a:t>
            </a:r>
          </a:p>
          <a:p>
            <a:pPr marL="457200" lvl="1" indent="0">
              <a:buNone/>
            </a:pPr>
            <a:r>
              <a:rPr lang="tr-TR" sz="2800" dirty="0"/>
              <a:t>-</a:t>
            </a:r>
            <a:r>
              <a:rPr lang="tr-TR" sz="2800" dirty="0" smtClean="0"/>
              <a:t>Metal işleme (çelik, </a:t>
            </a:r>
            <a:r>
              <a:rPr lang="tr-TR" sz="2800" dirty="0" err="1" smtClean="0"/>
              <a:t>aliminyum</a:t>
            </a:r>
            <a:r>
              <a:rPr lang="tr-TR" sz="2800" dirty="0" smtClean="0"/>
              <a:t>)</a:t>
            </a:r>
          </a:p>
          <a:p>
            <a:pPr marL="457200" lvl="1" indent="0">
              <a:buNone/>
            </a:pPr>
            <a:r>
              <a:rPr lang="tr-TR" sz="2800" dirty="0" smtClean="0"/>
              <a:t>-Çimento</a:t>
            </a:r>
          </a:p>
          <a:p>
            <a:pPr marL="457200" lvl="1" indent="0">
              <a:buNone/>
            </a:pPr>
            <a:r>
              <a:rPr lang="tr-TR" sz="2800" dirty="0" smtClean="0"/>
              <a:t>-Temizlik malzemeleri (sabun, deterjan, kağıt havlu)</a:t>
            </a:r>
          </a:p>
          <a:p>
            <a:pPr marL="457200" lvl="1" indent="0">
              <a:buNone/>
            </a:pPr>
            <a:r>
              <a:rPr lang="tr-TR" sz="2800" dirty="0" smtClean="0"/>
              <a:t>-Kozmetik (vücut bakım, esanslar)</a:t>
            </a:r>
          </a:p>
          <a:p>
            <a:pPr marL="457200" lvl="1" indent="0">
              <a:buNone/>
            </a:pPr>
            <a:r>
              <a:rPr lang="tr-TR" sz="2800" dirty="0" smtClean="0"/>
              <a:t>-Kimyasallar (gübre, boya) </a:t>
            </a:r>
          </a:p>
          <a:p>
            <a:pPr marL="457200" lvl="1" indent="0">
              <a:buNone/>
            </a:pPr>
            <a:r>
              <a:rPr lang="tr-TR" sz="2800" dirty="0" smtClean="0"/>
              <a:t>-Mobilya </a:t>
            </a:r>
          </a:p>
          <a:p>
            <a:pPr marL="457200" lvl="1" indent="0">
              <a:buNone/>
            </a:pPr>
            <a:r>
              <a:rPr lang="tr-TR" sz="2800" dirty="0" smtClean="0"/>
              <a:t>-Plastikler (mutfak eşyaları, bahçe eşyaları, paketleme)</a:t>
            </a:r>
          </a:p>
          <a:p>
            <a:pPr marL="457200" lvl="1" indent="0">
              <a:buNone/>
            </a:pPr>
            <a:r>
              <a:rPr lang="tr-TR" sz="2800" dirty="0" smtClean="0"/>
              <a:t>-İçecekler (meşrubat)</a:t>
            </a:r>
          </a:p>
          <a:p>
            <a:pPr marL="457200" lvl="1" indent="0">
              <a:buNone/>
            </a:pPr>
            <a:r>
              <a:rPr lang="tr-TR" sz="2800" dirty="0" smtClean="0"/>
              <a:t>-Şekerli ürünler (gofret)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xmlns="" val="13743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7288"/>
            <a:ext cx="10515600" cy="594910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  <a:latin typeface="Calibri Light" panose="020F0302020204030204" pitchFamily="34" charset="0"/>
              </a:rPr>
              <a:t>PİYASANIN GÖRÜNÜMÜ</a:t>
            </a:r>
            <a:endParaRPr lang="tr-TR" sz="4000" b="1" dirty="0">
              <a:solidFill>
                <a:srgbClr val="FF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8036" y="900545"/>
            <a:ext cx="11374582" cy="5875393"/>
          </a:xfrm>
        </p:spPr>
        <p:txBody>
          <a:bodyPr>
            <a:noAutofit/>
          </a:bodyPr>
          <a:lstStyle/>
          <a:p>
            <a:r>
              <a:rPr lang="tr-TR" sz="3000" dirty="0" smtClean="0">
                <a:cs typeface="Microsoft Sans Serif" pitchFamily="34" charset="0"/>
              </a:rPr>
              <a:t>KÜÇÜK, ANCAK GENÇ &amp; EĞİTİMLİ NÜFUS</a:t>
            </a:r>
          </a:p>
          <a:p>
            <a:r>
              <a:rPr lang="tr-TR" sz="3000" dirty="0"/>
              <a:t>DIŞ DÜNYAYA AÇIK VE YENİLİKLERİ TAKİP EDEN </a:t>
            </a:r>
            <a:r>
              <a:rPr lang="tr-TR" sz="3000" dirty="0" smtClean="0"/>
              <a:t>TOPLUM</a:t>
            </a:r>
          </a:p>
          <a:p>
            <a:r>
              <a:rPr lang="tr-TR" sz="3000" dirty="0" smtClean="0"/>
              <a:t>İTHALATA DAYANAN TÜKETİM</a:t>
            </a:r>
          </a:p>
          <a:p>
            <a:r>
              <a:rPr lang="tr-TR" sz="3000" dirty="0" smtClean="0"/>
              <a:t>YABANCI YATIRIMA AÇIK PAZAR (özellikle turizm)</a:t>
            </a:r>
          </a:p>
          <a:p>
            <a:r>
              <a:rPr lang="tr-TR" sz="3000" dirty="0" smtClean="0">
                <a:cs typeface="Microsoft Sans Serif" pitchFamily="34" charset="0"/>
              </a:rPr>
              <a:t>COĞRAFİ YAKINLIK (UCUZ NAKLİYE)</a:t>
            </a:r>
          </a:p>
          <a:p>
            <a:r>
              <a:rPr lang="tr-TR" sz="3000" dirty="0" smtClean="0">
                <a:cs typeface="Microsoft Sans Serif" pitchFamily="34" charset="0"/>
              </a:rPr>
              <a:t>TÜRK ÜRÜNLERİNİN RAKİPLERİNE GÖRE UCUZ (KALİTELİ) OLMASI</a:t>
            </a:r>
          </a:p>
          <a:p>
            <a:r>
              <a:rPr lang="tr-TR" sz="3000" dirty="0">
                <a:cs typeface="Microsoft Sans Serif" pitchFamily="34" charset="0"/>
              </a:rPr>
              <a:t>FİRMALARIMIZA (ÜRÜNLERİMİZE) SICAK </a:t>
            </a:r>
            <a:r>
              <a:rPr lang="tr-TR" sz="3000" dirty="0" smtClean="0">
                <a:cs typeface="Microsoft Sans Serif" pitchFamily="34" charset="0"/>
              </a:rPr>
              <a:t>YAKLAŞIM (olumlu imaj)</a:t>
            </a:r>
          </a:p>
          <a:p>
            <a:r>
              <a:rPr lang="tr-TR" sz="3000" dirty="0" smtClean="0">
                <a:cs typeface="Microsoft Sans Serif" pitchFamily="34" charset="0"/>
              </a:rPr>
              <a:t>MÜTEAHHİTLERİMİZE GÜVEN DUYULMASI (mega proje fırsatları)</a:t>
            </a:r>
          </a:p>
          <a:p>
            <a:r>
              <a:rPr lang="tr-TR" sz="3000" dirty="0" smtClean="0">
                <a:cs typeface="Microsoft Sans Serif" pitchFamily="34" charset="0"/>
              </a:rPr>
              <a:t>MÜSPET BÜROKRASİ </a:t>
            </a:r>
            <a:r>
              <a:rPr lang="tr-TR" sz="3000" dirty="0">
                <a:cs typeface="Microsoft Sans Serif" pitchFamily="34" charset="0"/>
              </a:rPr>
              <a:t>VE İŞDÜNYASININ </a:t>
            </a:r>
            <a:r>
              <a:rPr lang="tr-TR" sz="3000" dirty="0" smtClean="0">
                <a:cs typeface="Microsoft Sans Serif" pitchFamily="34" charset="0"/>
              </a:rPr>
              <a:t>MEVCUDİYETİ</a:t>
            </a:r>
          </a:p>
          <a:p>
            <a:r>
              <a:rPr lang="tr-TR" sz="3000" dirty="0" smtClean="0">
                <a:cs typeface="Microsoft Sans Serif" pitchFamily="34" charset="0"/>
              </a:rPr>
              <a:t>THY SEFERLERİ/İSTANBUL-BEYRUT (haftanın 5 günü, günde 3 sefer)</a:t>
            </a:r>
          </a:p>
          <a:p>
            <a:r>
              <a:rPr lang="tr-TR" sz="3000" dirty="0" smtClean="0">
                <a:cs typeface="Microsoft Sans Serif" pitchFamily="34" charset="0"/>
              </a:rPr>
              <a:t>KARŞILIKLI VİZE MUAFİYETİ</a:t>
            </a:r>
            <a:endParaRPr lang="tr-TR" sz="3000" dirty="0"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395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98585"/>
            <a:ext cx="10515600" cy="633046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  <a:latin typeface="Calibri Light" panose="020F0302020204030204" pitchFamily="34" charset="0"/>
              </a:rPr>
              <a:t>DIŞ TİCARET &amp; GÜMRÜK ANLAŞMALARI</a:t>
            </a:r>
            <a:endParaRPr lang="tr-TR" sz="4000" b="1" dirty="0">
              <a:solidFill>
                <a:srgbClr val="FF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6523" y="1219201"/>
            <a:ext cx="11664462" cy="5533292"/>
          </a:xfrm>
        </p:spPr>
        <p:txBody>
          <a:bodyPr>
            <a:noAutofit/>
          </a:bodyPr>
          <a:lstStyle/>
          <a:p>
            <a:r>
              <a:rPr lang="tr-TR" sz="3000" dirty="0" smtClean="0">
                <a:cs typeface="Microsoft Sans Serif" pitchFamily="34" charset="0"/>
              </a:rPr>
              <a:t>HENÜZ DTÖ ÜYESİ OLMAYIP, GÖZLEMCİ ÜLKE STATÜSÜNDEDİR</a:t>
            </a:r>
          </a:p>
          <a:p>
            <a:r>
              <a:rPr lang="tr-TR" sz="3000" dirty="0" smtClean="0">
                <a:cs typeface="Microsoft Sans Serif" pitchFamily="34" charset="0"/>
              </a:rPr>
              <a:t>ARAP (LİGİ) SERBEST TİCARET ALANI (GAFTA/PAFTA) ÜYESİDİR</a:t>
            </a:r>
          </a:p>
          <a:p>
            <a:r>
              <a:rPr lang="tr-TR" sz="3000" dirty="0" smtClean="0">
                <a:cs typeface="Microsoft Sans Serif" pitchFamily="34" charset="0"/>
              </a:rPr>
              <a:t>AB İLE STA YÜRÜRLÜKTEDİR (gümrük vergisi muafiyeti)</a:t>
            </a:r>
          </a:p>
          <a:p>
            <a:r>
              <a:rPr lang="tr-TR" sz="3000" dirty="0" smtClean="0">
                <a:cs typeface="Microsoft Sans Serif" pitchFamily="34" charset="0"/>
              </a:rPr>
              <a:t>EFTA İLE STA YÜRÜRLÜKTEDİR (gümrük vergisi muafiyeti)</a:t>
            </a:r>
          </a:p>
          <a:p>
            <a:r>
              <a:rPr lang="tr-TR" sz="3000" dirty="0" smtClean="0">
                <a:cs typeface="Microsoft Sans Serif" pitchFamily="34" charset="0"/>
              </a:rPr>
              <a:t>TÜRKİYE İLE STA (2010) İMZALAMIŞ, MECLİSİNDE ONAY BEKLEMEKTEDİR.</a:t>
            </a:r>
          </a:p>
          <a:p>
            <a:r>
              <a:rPr lang="tr-TR" sz="3000" dirty="0" smtClean="0">
                <a:cs typeface="Microsoft Sans Serif" pitchFamily="34" charset="0"/>
              </a:rPr>
              <a:t>TÜRKİYE İLE, ÇİFTE VERGİLENDİRMEYİ ÖNLEME ANLAŞMASI (2004)</a:t>
            </a:r>
          </a:p>
          <a:p>
            <a:r>
              <a:rPr lang="tr-TR" sz="3000" dirty="0" smtClean="0">
                <a:cs typeface="Microsoft Sans Serif" pitchFamily="34" charset="0"/>
              </a:rPr>
              <a:t>TÜRKİYE İLE, YATIRIMLARIN KARŞILIKLI KORUNMASI ANLAŞMASI (2004)</a:t>
            </a:r>
          </a:p>
          <a:p>
            <a:r>
              <a:rPr lang="tr-TR" sz="3000" dirty="0" smtClean="0">
                <a:cs typeface="Microsoft Sans Serif" pitchFamily="34" charset="0"/>
              </a:rPr>
              <a:t>TÜRKİYE İLE, STANDARDİZASYON UYGUNLUK DEĞERLENDİRMESİ (2009)</a:t>
            </a:r>
          </a:p>
          <a:p>
            <a:r>
              <a:rPr lang="tr-TR" sz="3000" dirty="0" smtClean="0">
                <a:cs typeface="Microsoft Sans Serif" pitchFamily="34" charset="0"/>
              </a:rPr>
              <a:t>ÜRÜN STANDARTLARI, AB İLE UYUMLUDUR</a:t>
            </a:r>
            <a:endParaRPr lang="tr-TR" sz="2400" dirty="0" smtClean="0">
              <a:cs typeface="Microsoft Sans Serif" pitchFamily="34" charset="0"/>
            </a:endParaRPr>
          </a:p>
          <a:p>
            <a:r>
              <a:rPr lang="tr-TR" sz="3000" dirty="0">
                <a:cs typeface="Microsoft Sans Serif" pitchFamily="34" charset="0"/>
              </a:rPr>
              <a:t>DIŞ TİCARETİ </a:t>
            </a:r>
            <a:r>
              <a:rPr lang="tr-TR" sz="3000" dirty="0" smtClean="0">
                <a:cs typeface="Microsoft Sans Serif" pitchFamily="34" charset="0"/>
              </a:rPr>
              <a:t>AÇIK VERMEKTEDİR</a:t>
            </a:r>
            <a:endParaRPr lang="tr-TR" sz="3000" dirty="0"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762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1669</Words>
  <Application>Microsoft Office PowerPoint</Application>
  <PresentationFormat>Özel</PresentationFormat>
  <Paragraphs>565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Office Teması</vt:lpstr>
      <vt:lpstr>LÜBNAN</vt:lpstr>
      <vt:lpstr>İDARİ YAPI</vt:lpstr>
      <vt:lpstr>EKONOMİ GÖRÜNÜM</vt:lpstr>
      <vt:lpstr>EKONOMİK YAPISI</vt:lpstr>
      <vt:lpstr>GSYİH (sektörel dağılım %)</vt:lpstr>
      <vt:lpstr>TARIMSAL ÜRETİM</vt:lpstr>
      <vt:lpstr>İMALAT SANAYİ</vt:lpstr>
      <vt:lpstr>PİYASANIN GÖRÜNÜMÜ</vt:lpstr>
      <vt:lpstr>DIŞ TİCARET &amp; GÜMRÜK ANLAŞMALARI</vt:lpstr>
      <vt:lpstr>LÜBNAN DIŞ TİCARETİ</vt:lpstr>
      <vt:lpstr>LÜBNAN’IN GENEL İTHALATI</vt:lpstr>
      <vt:lpstr>LÜBNAN’IN GENEL İTHALATI (ürünler)</vt:lpstr>
      <vt:lpstr>LÜBNAN’IN GENEL İTHALATI (ülkeler)</vt:lpstr>
      <vt:lpstr>LÜBNAN İHRACATI (ürünler)</vt:lpstr>
      <vt:lpstr>LÜBNAN’IN GENEL İHRACATI (ülkeler)</vt:lpstr>
      <vt:lpstr>TÜRKİYE’NİN LÜBNAN’A İHRACATI</vt:lpstr>
      <vt:lpstr>LÜBNAN’A İHRACATIMIZ</vt:lpstr>
      <vt:lpstr>TÜRKİYE’NİN LÜBNAN’DAN İTHALATI</vt:lpstr>
      <vt:lpstr>BAŞLICA SORUNLAR</vt:lpstr>
      <vt:lpstr>LÜBNAN’DA İŞ KURMA</vt:lpstr>
      <vt:lpstr>TAVSİYELER</vt:lpstr>
      <vt:lpstr>FAYDALI LİNKLER</vt:lpstr>
      <vt:lpstr>LÜBNAN (BEYRUT) TEMSİLCİLİKLERİMİZ</vt:lpstr>
      <vt:lpstr>LÜBNAN’IN TÜRKİYE’DEKİ TEMSİLCİLİĞİ</vt:lpstr>
    </vt:vector>
  </TitlesOfParts>
  <Company>Ekonomi Bakanlığı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IRAK</dc:title>
  <dc:creator>Harun KOÇAK</dc:creator>
  <cp:lastModifiedBy>Acer</cp:lastModifiedBy>
  <cp:revision>312</cp:revision>
  <cp:lastPrinted>2017-04-07T07:38:50Z</cp:lastPrinted>
  <dcterms:created xsi:type="dcterms:W3CDTF">2016-04-08T11:38:34Z</dcterms:created>
  <dcterms:modified xsi:type="dcterms:W3CDTF">2017-04-10T09:32:47Z</dcterms:modified>
</cp:coreProperties>
</file>